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384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2848"/>
            <a:ext cx="6244709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Credit Card Fraud Detection—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Exploratory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3626200" y="23570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Analysis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41715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85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8699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3000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 Sakshi Sahu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725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3000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Science Intern at HackVeda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43949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2500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Dataset—Credit Card Fraud Detection 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700647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Libraries: Numpy , Pandas, Seaborn, Matplotlib</a:t>
            </a:r>
            <a:endParaRPr lang="en-US" sz="17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911185"/>
            <a:ext cx="6244709" cy="624470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1316"/>
            <a:ext cx="796099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Insights: What the Data Reveals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93790" y="202191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exploratory data analysis unearthed several crucial insights that will inform our approach to fraud detection and model development.</a:t>
            </a:r>
            <a:endParaRPr lang="en-US" dirty="0"/>
          </a:p>
        </p:txBody>
      </p:sp>
      <p:sp>
        <p:nvSpPr>
          <p:cNvPr id="4" name="Shape 2"/>
          <p:cNvSpPr/>
          <p:nvPr/>
        </p:nvSpPr>
        <p:spPr>
          <a:xfrm>
            <a:off x="793790" y="3002875"/>
            <a:ext cx="13042821" cy="4225409"/>
          </a:xfrm>
          <a:prstGeom prst="roundRect">
            <a:avLst>
              <a:gd name="adj" fmla="val 225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010495"/>
            <a:ext cx="4342448" cy="4210169"/>
          </a:xfrm>
          <a:prstGeom prst="roundRect">
            <a:avLst>
              <a:gd name="adj" fmla="val 2263"/>
            </a:avLst>
          </a:prstGeom>
          <a:solidFill>
            <a:srgbClr val="DADBF1"/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3237309"/>
            <a:ext cx="30596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Fraudulent Signatures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3727728"/>
            <a:ext cx="3888819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Fraudulent transactions often exhibit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significantly lower transaction amounts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occur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outside typical business hours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particularly late at night or early morning. This suggests fraudsters might test cards with small purchases or exploit off-peak periods.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143857" y="3010495"/>
            <a:ext cx="4342567" cy="4210169"/>
          </a:xfrm>
          <a:prstGeom prst="rect">
            <a:avLst/>
          </a:prstGeom>
          <a:solidFill>
            <a:srgbClr val="DADBF1"/>
          </a:solidFill>
          <a:ln/>
        </p:spPr>
      </p:sp>
      <p:sp>
        <p:nvSpPr>
          <p:cNvPr id="9" name="Shape 7"/>
          <p:cNvSpPr/>
          <p:nvPr/>
        </p:nvSpPr>
        <p:spPr>
          <a:xfrm>
            <a:off x="5143857" y="3010495"/>
            <a:ext cx="30480" cy="4210169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0" name="Text 8"/>
          <p:cNvSpPr/>
          <p:nvPr/>
        </p:nvSpPr>
        <p:spPr>
          <a:xfrm>
            <a:off x="5370671" y="32373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Class Imbalance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70671" y="3727728"/>
            <a:ext cx="3888938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dataset is heavily skewed, with legitimate transactions vastly outnumbering fraudulent ones. This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severe class imbalance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(approx. 0.17% fraud) necessitates specialised modeling techniques to prevent models from simply predicting the majority class.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486424" y="3010495"/>
            <a:ext cx="4342567" cy="4210169"/>
          </a:xfrm>
          <a:prstGeom prst="rect">
            <a:avLst/>
          </a:prstGeom>
          <a:solidFill>
            <a:srgbClr val="DADBF1"/>
          </a:solidFill>
          <a:ln/>
        </p:spPr>
      </p:sp>
      <p:sp>
        <p:nvSpPr>
          <p:cNvPr id="13" name="Shape 11"/>
          <p:cNvSpPr/>
          <p:nvPr/>
        </p:nvSpPr>
        <p:spPr>
          <a:xfrm>
            <a:off x="9486424" y="3010495"/>
            <a:ext cx="30480" cy="4210169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4" name="Text 12"/>
          <p:cNvSpPr/>
          <p:nvPr/>
        </p:nvSpPr>
        <p:spPr>
          <a:xfrm>
            <a:off x="9713238" y="3237309"/>
            <a:ext cx="36472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High-Importance Features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713238" y="3727728"/>
            <a:ext cx="3888938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Anonymised features like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V14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V17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demonstrated particularly high importance in distinguishing fraudulent from legitimate transactions. These features will be critical for developing accurate fraud detection models.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047" y="594003"/>
            <a:ext cx="11460480" cy="540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Addressing the Elephant in the Room: Class Imbalance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56047" y="1566029"/>
            <a:ext cx="13118306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most prominent challenge identified during EDA is the inherent class imbalance. This phenomenon, common in fraud detection datasets, poses significant hurdles for model training and evaluation.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756047" y="2694384"/>
            <a:ext cx="7660124" cy="1036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 less than 0.2% of transactions being fraudulent, standard machine learning algorithms tend to classify nearly all transactions as legitimate, leading to high accuracy but poor recall for the minority (fraudulent) class.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56047" y="3946922"/>
            <a:ext cx="397406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Impact on Model Performance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56047" y="4500443"/>
            <a:ext cx="7660124" cy="1036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Biased Learning: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Models are trained predominantly on legitimate examples, causing them to neglect the patterns associated with rare fraudulent instances.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756047" y="5612606"/>
            <a:ext cx="7660124" cy="1036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Misleading Metrics: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High accuracy scores can be deceptive; a model that correctly predicts 99.8% of legitimate transactions but misses all fraud cases is useless.</a:t>
            </a:r>
            <a:endParaRPr lang="en-US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0762" y="1962615"/>
            <a:ext cx="5679638" cy="62669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1687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Conclusion: A Robust Foundation for Future Fraud Detection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93790" y="269926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comprehensive Exploratory Data Analysis (EDA) of the credit card transaction dataset has laid a robust foundation for advanced fraud detection capabilities.</a:t>
            </a:r>
            <a:endParaRPr lang="en-US" dirty="0"/>
          </a:p>
        </p:txBody>
      </p:sp>
      <p:sp>
        <p:nvSpPr>
          <p:cNvPr id="4" name="Shape 2"/>
          <p:cNvSpPr/>
          <p:nvPr/>
        </p:nvSpPr>
        <p:spPr>
          <a:xfrm>
            <a:off x="793790" y="3680222"/>
            <a:ext cx="4196358" cy="2819519"/>
          </a:xfrm>
          <a:prstGeom prst="roundRect">
            <a:avLst>
              <a:gd name="adj" fmla="val 3379"/>
            </a:avLst>
          </a:prstGeom>
          <a:solidFill>
            <a:srgbClr val="AFCBF8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3680222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1173004" y="3937516"/>
            <a:ext cx="32214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Mastery Achieved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73004" y="4427934"/>
            <a:ext cx="355985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We've gained a deep understanding of the dataset's distribution, characteristics, and intricate feature relationships.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680222"/>
            <a:ext cx="4196358" cy="2819519"/>
          </a:xfrm>
          <a:prstGeom prst="roundRect">
            <a:avLst>
              <a:gd name="adj" fmla="val 3379"/>
            </a:avLst>
          </a:prstGeom>
          <a:solidFill>
            <a:srgbClr val="AFCBF8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16962" y="3680222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5596176" y="39375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Patterns Unveiled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96176" y="4427934"/>
            <a:ext cx="355985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patterns indicative of fraudulent activities have been identified, offering valuable insights for model development.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680222"/>
            <a:ext cx="4196358" cy="2819519"/>
          </a:xfrm>
          <a:prstGeom prst="roundRect">
            <a:avLst>
              <a:gd name="adj" fmla="val 3379"/>
            </a:avLst>
          </a:prstGeom>
          <a:solidFill>
            <a:srgbClr val="AFCBF8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40133" y="3680222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4" name="Text 12"/>
          <p:cNvSpPr/>
          <p:nvPr/>
        </p:nvSpPr>
        <p:spPr>
          <a:xfrm>
            <a:off x="10019348" y="39375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Prepared for Action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019348" y="4427934"/>
            <a:ext cx="355985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dataset is now meticulously cleaned, preprocessed, and ready for the next phase: building powerful predictive models.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7548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2696" y="481370"/>
            <a:ext cx="4376738" cy="547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endParaRPr lang="en-US" sz="3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101721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36299" y="1448514"/>
            <a:ext cx="6489025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7536299" y="1903571"/>
            <a:ext cx="4376738" cy="547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        </a:t>
            </a:r>
            <a:endParaRPr lang="en-US" sz="3400" dirty="0"/>
          </a:p>
        </p:txBody>
      </p:sp>
      <p:sp>
        <p:nvSpPr>
          <p:cNvPr id="6" name="Text 3"/>
          <p:cNvSpPr/>
          <p:nvPr/>
        </p:nvSpPr>
        <p:spPr>
          <a:xfrm>
            <a:off x="7536299" y="2625685"/>
            <a:ext cx="6489025" cy="547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6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Question &amp; answer                                           </a:t>
            </a:r>
            <a:endParaRPr lang="en-US" sz="6000" dirty="0"/>
          </a:p>
        </p:txBody>
      </p:sp>
      <p:sp>
        <p:nvSpPr>
          <p:cNvPr id="7" name="Text 4"/>
          <p:cNvSpPr/>
          <p:nvPr/>
        </p:nvSpPr>
        <p:spPr>
          <a:xfrm>
            <a:off x="7536299" y="3347799"/>
            <a:ext cx="4376738" cy="547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          </a:t>
            </a:r>
            <a:endParaRPr lang="en-US" sz="3400" dirty="0"/>
          </a:p>
        </p:txBody>
      </p:sp>
      <p:sp>
        <p:nvSpPr>
          <p:cNvPr id="8" name="Text 5"/>
          <p:cNvSpPr/>
          <p:nvPr/>
        </p:nvSpPr>
        <p:spPr>
          <a:xfrm>
            <a:off x="7536299" y="4069913"/>
            <a:ext cx="6489025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536299" y="4524970"/>
            <a:ext cx="6489025" cy="1094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                                                </a:t>
            </a:r>
          </a:p>
          <a:p>
            <a:pPr marL="0" indent="0" algn="l">
              <a:lnSpc>
                <a:spcPts val="43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Thank you for your attention. </a:t>
            </a:r>
            <a:endParaRPr lang="en-US" sz="4000" dirty="0"/>
          </a:p>
        </p:txBody>
      </p:sp>
      <p:sp>
        <p:nvSpPr>
          <p:cNvPr id="10" name="Text 7"/>
          <p:cNvSpPr/>
          <p:nvPr/>
        </p:nvSpPr>
        <p:spPr>
          <a:xfrm>
            <a:off x="7536299" y="5794177"/>
            <a:ext cx="6489025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612696" y="8370808"/>
            <a:ext cx="13405009" cy="280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                                                                                                                           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0464" y="116954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Table Of Contents</a:t>
            </a:r>
            <a:endParaRPr lang="en-US" sz="4800" dirty="0"/>
          </a:p>
        </p:txBody>
      </p:sp>
      <p:sp>
        <p:nvSpPr>
          <p:cNvPr id="3" name="Shape 1"/>
          <p:cNvSpPr/>
          <p:nvPr/>
        </p:nvSpPr>
        <p:spPr>
          <a:xfrm>
            <a:off x="793790" y="330422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4" name="Text 2"/>
          <p:cNvSpPr/>
          <p:nvPr/>
        </p:nvSpPr>
        <p:spPr>
          <a:xfrm>
            <a:off x="1133951" y="3179445"/>
            <a:ext cx="38184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Hook Story</a:t>
            </a:r>
            <a:endParaRPr lang="en-US" sz="2800" dirty="0"/>
          </a:p>
        </p:txBody>
      </p:sp>
      <p:sp>
        <p:nvSpPr>
          <p:cNvPr id="5" name="Shape 3"/>
          <p:cNvSpPr/>
          <p:nvPr/>
        </p:nvSpPr>
        <p:spPr>
          <a:xfrm>
            <a:off x="5235893" y="334958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5576054" y="3179445"/>
            <a:ext cx="38184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Agenda</a:t>
            </a:r>
            <a:endParaRPr lang="en-US" sz="2800" dirty="0"/>
          </a:p>
        </p:txBody>
      </p:sp>
      <p:sp>
        <p:nvSpPr>
          <p:cNvPr id="7" name="Shape 5"/>
          <p:cNvSpPr/>
          <p:nvPr/>
        </p:nvSpPr>
        <p:spPr>
          <a:xfrm>
            <a:off x="9677995" y="334958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8" name="Text 6"/>
          <p:cNvSpPr/>
          <p:nvPr/>
        </p:nvSpPr>
        <p:spPr>
          <a:xfrm>
            <a:off x="10018157" y="3179445"/>
            <a:ext cx="38184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Mission</a:t>
            </a:r>
            <a:endParaRPr lang="en-US" sz="2800" dirty="0"/>
          </a:p>
        </p:txBody>
      </p:sp>
      <p:sp>
        <p:nvSpPr>
          <p:cNvPr id="9" name="Shape 7"/>
          <p:cNvSpPr/>
          <p:nvPr/>
        </p:nvSpPr>
        <p:spPr>
          <a:xfrm>
            <a:off x="793790" y="405824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1133951" y="3888105"/>
            <a:ext cx="38184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 Snapshot</a:t>
            </a:r>
            <a:endParaRPr lang="en-US" sz="2800" dirty="0"/>
          </a:p>
        </p:txBody>
      </p:sp>
      <p:sp>
        <p:nvSpPr>
          <p:cNvPr id="11" name="Shape 9"/>
          <p:cNvSpPr/>
          <p:nvPr/>
        </p:nvSpPr>
        <p:spPr>
          <a:xfrm>
            <a:off x="5235893" y="405824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12" name="Text 10"/>
          <p:cNvSpPr/>
          <p:nvPr/>
        </p:nvSpPr>
        <p:spPr>
          <a:xfrm>
            <a:off x="5576054" y="3888105"/>
            <a:ext cx="38184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Refinement</a:t>
            </a:r>
            <a:endParaRPr lang="en-US" sz="2800" dirty="0"/>
          </a:p>
        </p:txBody>
      </p:sp>
      <p:sp>
        <p:nvSpPr>
          <p:cNvPr id="13" name="Shape 11"/>
          <p:cNvSpPr/>
          <p:nvPr/>
        </p:nvSpPr>
        <p:spPr>
          <a:xfrm>
            <a:off x="9677995" y="405824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14" name="Text 12"/>
          <p:cNvSpPr/>
          <p:nvPr/>
        </p:nvSpPr>
        <p:spPr>
          <a:xfrm>
            <a:off x="10018157" y="3888105"/>
            <a:ext cx="38184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Univariate Analysis</a:t>
            </a:r>
            <a:endParaRPr lang="en-US" sz="2800" dirty="0"/>
          </a:p>
        </p:txBody>
      </p:sp>
      <p:sp>
        <p:nvSpPr>
          <p:cNvPr id="15" name="Shape 13"/>
          <p:cNvSpPr/>
          <p:nvPr/>
        </p:nvSpPr>
        <p:spPr>
          <a:xfrm>
            <a:off x="793790" y="476690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16" name="Text 14"/>
          <p:cNvSpPr/>
          <p:nvPr/>
        </p:nvSpPr>
        <p:spPr>
          <a:xfrm>
            <a:off x="1133951" y="4596765"/>
            <a:ext cx="38184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Bivariate Analysis</a:t>
            </a:r>
            <a:endParaRPr lang="en-US" sz="2800" dirty="0"/>
          </a:p>
        </p:txBody>
      </p:sp>
      <p:sp>
        <p:nvSpPr>
          <p:cNvPr id="17" name="Shape 15"/>
          <p:cNvSpPr/>
          <p:nvPr/>
        </p:nvSpPr>
        <p:spPr>
          <a:xfrm>
            <a:off x="5235893" y="476690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18" name="Text 16"/>
          <p:cNvSpPr/>
          <p:nvPr/>
        </p:nvSpPr>
        <p:spPr>
          <a:xfrm>
            <a:off x="5576054" y="4596765"/>
            <a:ext cx="38184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Demonstration</a:t>
            </a:r>
            <a:endParaRPr lang="en-US" sz="2800" dirty="0"/>
          </a:p>
        </p:txBody>
      </p:sp>
      <p:sp>
        <p:nvSpPr>
          <p:cNvPr id="19" name="Shape 17"/>
          <p:cNvSpPr/>
          <p:nvPr/>
        </p:nvSpPr>
        <p:spPr>
          <a:xfrm>
            <a:off x="9677995" y="476690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20" name="Text 18"/>
          <p:cNvSpPr/>
          <p:nvPr/>
        </p:nvSpPr>
        <p:spPr>
          <a:xfrm>
            <a:off x="10018157" y="4596765"/>
            <a:ext cx="38184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Insights</a:t>
            </a:r>
            <a:endParaRPr lang="en-US" sz="2800" dirty="0"/>
          </a:p>
        </p:txBody>
      </p:sp>
      <p:sp>
        <p:nvSpPr>
          <p:cNvPr id="21" name="Shape 19"/>
          <p:cNvSpPr/>
          <p:nvPr/>
        </p:nvSpPr>
        <p:spPr>
          <a:xfrm>
            <a:off x="793790" y="547556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22" name="Text 20"/>
          <p:cNvSpPr/>
          <p:nvPr/>
        </p:nvSpPr>
        <p:spPr>
          <a:xfrm>
            <a:off x="1133951" y="5305425"/>
            <a:ext cx="3818453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Addressing the Elephant in the Room</a:t>
            </a:r>
            <a:endParaRPr lang="en-US" sz="2800" dirty="0"/>
          </a:p>
        </p:txBody>
      </p:sp>
      <p:sp>
        <p:nvSpPr>
          <p:cNvPr id="23" name="Shape 21"/>
          <p:cNvSpPr/>
          <p:nvPr/>
        </p:nvSpPr>
        <p:spPr>
          <a:xfrm>
            <a:off x="5235893" y="547556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24" name="Text 22"/>
          <p:cNvSpPr/>
          <p:nvPr/>
        </p:nvSpPr>
        <p:spPr>
          <a:xfrm>
            <a:off x="5576054" y="5305425"/>
            <a:ext cx="38184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endParaRPr lang="en-US" sz="2800" dirty="0"/>
          </a:p>
        </p:txBody>
      </p:sp>
      <p:sp>
        <p:nvSpPr>
          <p:cNvPr id="25" name="Shape 23"/>
          <p:cNvSpPr/>
          <p:nvPr/>
        </p:nvSpPr>
        <p:spPr>
          <a:xfrm>
            <a:off x="9677995" y="543020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4950BC"/>
          </a:solidFill>
          <a:ln/>
        </p:spPr>
      </p:sp>
      <p:sp>
        <p:nvSpPr>
          <p:cNvPr id="26" name="Text 24"/>
          <p:cNvSpPr/>
          <p:nvPr/>
        </p:nvSpPr>
        <p:spPr>
          <a:xfrm>
            <a:off x="10018157" y="5305425"/>
            <a:ext cx="38184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Question &amp; Answer </a:t>
            </a:r>
            <a:endParaRPr lang="en-US" sz="2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3768" y="490061"/>
            <a:ext cx="4455676" cy="556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Hook story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623768" y="1474589"/>
            <a:ext cx="6474023" cy="14257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“Imagine waking up one morning to find multiple charges on your credit card—for items you never purchased. Maybe it’s a late-night order from another country or a series of small transactions adding up to a huge amount. This is the reality of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card fraud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 problem that costs banks and customers billions every year.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23768" y="3060740"/>
            <a:ext cx="6474023" cy="855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makes it even more challenging is that fraud is extremely rare—less than 0.2% of all transactions—but the impact of just one missed case can be devastating.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23768" y="4076581"/>
            <a:ext cx="6474023" cy="855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00"/>
              </a:lnSpc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That’s why today, I’ll take you through my exploratory data analysis of credit card transactions—uncovering patterns, anomalies, and insights that can help us detect fraud. It’s too late.”</a:t>
            </a:r>
            <a:endParaRPr lang="en-US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0228" y="0"/>
            <a:ext cx="7090172" cy="822959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623768" y="8389739"/>
            <a:ext cx="1338286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5435"/>
            <a:ext cx="887587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Agenda: Navigating the Data Landscape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93790" y="259603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dirty="0"/>
          </a:p>
        </p:txBody>
      </p:sp>
      <p:sp>
        <p:nvSpPr>
          <p:cNvPr id="4" name="Shape 2"/>
          <p:cNvSpPr/>
          <p:nvPr/>
        </p:nvSpPr>
        <p:spPr>
          <a:xfrm>
            <a:off x="793790" y="2951083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25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Setting the Stage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793790" y="361580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the objectives and scope of our analysis.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5216962" y="259603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5216962" y="2951083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125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at a Glance</a:t>
            </a: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5216962" y="361580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overview of the dataset's structure and initial observations.</a:t>
            </a: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9640133" y="259603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9640133" y="2951083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1253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Deep Dive into Data</a:t>
            </a: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9640133" y="361580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Exploring cleaning, preprocessing, and analytical techniques.</a:t>
            </a: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793790" y="47384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793790" y="5093494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267801"/>
            <a:ext cx="41045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Discoveries &amp; Challenges</a:t>
            </a: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793790" y="575822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Highlighting insights and obstacles encountered during EDA.</a:t>
            </a: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7428548" y="47384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7428548" y="5093494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2678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Path Forward</a:t>
            </a: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7428548" y="575822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Summarising findings and outlining next steps for model development.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240" y="610672"/>
            <a:ext cx="9904928" cy="555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Our Mission: Core Objectives of This Analysis</a:t>
            </a:r>
            <a:endParaRPr lang="en-US" sz="4800" dirty="0"/>
          </a:p>
        </p:txBody>
      </p:sp>
      <p:sp>
        <p:nvSpPr>
          <p:cNvPr id="3" name="Shape 1"/>
          <p:cNvSpPr/>
          <p:nvPr/>
        </p:nvSpPr>
        <p:spPr>
          <a:xfrm>
            <a:off x="777240" y="1609963"/>
            <a:ext cx="6426875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06912" y="1839635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149" y="1985367"/>
            <a:ext cx="299799" cy="3746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06912" y="2727960"/>
            <a:ext cx="3273743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Comprehension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06912" y="3208258"/>
            <a:ext cx="5967532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deeply understand the distribution, inherent characteristics, and underlying structure of the transaction dataset.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6166" y="1609963"/>
            <a:ext cx="6426994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55838" y="1839635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075" y="1985367"/>
            <a:ext cx="299799" cy="37469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55838" y="2727960"/>
            <a:ext cx="2898577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Identification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7655838" y="3208258"/>
            <a:ext cx="5967651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pinpoint critical features and discern the intricate relationships between them, vital for predictive modeling.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777240" y="4725829"/>
            <a:ext cx="6426875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1006912" y="4955500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149" y="5101233"/>
            <a:ext cx="299799" cy="37469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06912" y="5843826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Anomaly Detection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1006912" y="6324124"/>
            <a:ext cx="5967532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rigorously detect and catalogue any anomalies or outliers present in the data, which often signify fraudulent activity.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426166" y="4725829"/>
            <a:ext cx="6426994" cy="2893814"/>
          </a:xfrm>
          <a:prstGeom prst="roundRect">
            <a:avLst>
              <a:gd name="adj" fmla="val 322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55838" y="4955500"/>
            <a:ext cx="666274" cy="666274"/>
          </a:xfrm>
          <a:prstGeom prst="roundRect">
            <a:avLst>
              <a:gd name="adj" fmla="val 13722711"/>
            </a:avLst>
          </a:prstGeom>
          <a:solidFill>
            <a:srgbClr val="4950BC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9075" y="5101233"/>
            <a:ext cx="299799" cy="37469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55838" y="5843826"/>
            <a:ext cx="2913817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Modeling Preparation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7655838" y="6324124"/>
            <a:ext cx="5967651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meticulously prepare and refine the dataset, making it robust and ready for advanced modeling, including fraud detection and customer segmentation.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6155"/>
            <a:ext cx="958619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Snapshot: Unpacking the Raw Data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692354"/>
            <a:ext cx="6924437" cy="1466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dataset comprises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300,000 rows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31 features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offering a comprehensive view of credit card transactions. Key variables include </a:t>
            </a:r>
            <a:r>
              <a:rPr lang="en-US" sz="1750" dirty="0">
                <a:solidFill>
                  <a:srgbClr val="272525"/>
                </a:solidFill>
                <a:highlight>
                  <a:srgbClr val="A2B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Transaction Amount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dirty="0">
                <a:solidFill>
                  <a:srgbClr val="272525"/>
                </a:solidFill>
                <a:highlight>
                  <a:srgbClr val="A2B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Time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r>
              <a:rPr lang="en-US" sz="1750" dirty="0">
                <a:solidFill>
                  <a:srgbClr val="272525"/>
                </a:solidFill>
                <a:highlight>
                  <a:srgbClr val="A2B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anonymised features (V1-V28)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alongside a critical </a:t>
            </a:r>
            <a:r>
              <a:rPr lang="en-US" sz="1750" dirty="0">
                <a:solidFill>
                  <a:srgbClr val="272525"/>
                </a:solidFill>
                <a:highlight>
                  <a:srgbClr val="A2B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Fraud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label.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63278"/>
            <a:ext cx="692443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Due to the sensitive nature of financial data, several features have undergone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Principal Component Analysis (PCA)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confidentiality, ensuring data privacy without compromising analytical utility. This transformation allows us to analyse complex relationships safely and effectively.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9249" y="1743432"/>
            <a:ext cx="5564862" cy="556486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9381" y="770572"/>
            <a:ext cx="12002453" cy="542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Refinement: The Cleaning &amp; Preprocessing Journey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759381" y="1746885"/>
            <a:ext cx="13111639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Before diving into insights, rigorous data cleaning and preprocessing were essential. This stage ensured data quality and consistency, laying a solid foundation for reliable analysis.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9381" y="3010495"/>
            <a:ext cx="6447353" cy="1953101"/>
          </a:xfrm>
          <a:prstGeom prst="roundRect">
            <a:avLst>
              <a:gd name="adj" fmla="val 7491"/>
            </a:avLst>
          </a:prstGeom>
          <a:solidFill>
            <a:srgbClr val="AFCBF8"/>
          </a:solidFill>
          <a:ln/>
        </p:spPr>
      </p:sp>
      <p:sp>
        <p:nvSpPr>
          <p:cNvPr id="5" name="Shape 3"/>
          <p:cNvSpPr/>
          <p:nvPr/>
        </p:nvSpPr>
        <p:spPr>
          <a:xfrm>
            <a:off x="759381" y="2980015"/>
            <a:ext cx="6447353" cy="121920"/>
          </a:xfrm>
          <a:prstGeom prst="roundRect">
            <a:avLst>
              <a:gd name="adj" fmla="val 74748"/>
            </a:avLst>
          </a:prstGeom>
          <a:solidFill>
            <a:srgbClr val="4950BC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2685098"/>
            <a:ext cx="650915" cy="650915"/>
          </a:xfrm>
          <a:prstGeom prst="roundRect">
            <a:avLst>
              <a:gd name="adj" fmla="val 140479"/>
            </a:avLst>
          </a:prstGeom>
          <a:solidFill>
            <a:srgbClr val="4950BC"/>
          </a:solidFill>
          <a:ln/>
        </p:spPr>
      </p:sp>
      <p:sp>
        <p:nvSpPr>
          <p:cNvPr id="7" name="Text 5"/>
          <p:cNvSpPr/>
          <p:nvPr/>
        </p:nvSpPr>
        <p:spPr>
          <a:xfrm>
            <a:off x="3852803" y="2847856"/>
            <a:ext cx="26027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006793" y="3552944"/>
            <a:ext cx="2712244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Missing Values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1006793" y="4022050"/>
            <a:ext cx="5952530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Thorough checks for missing values, with appropriate imputation strategies applied to maintain data integrity.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7423666" y="3010495"/>
            <a:ext cx="6447353" cy="1953101"/>
          </a:xfrm>
          <a:prstGeom prst="roundRect">
            <a:avLst>
              <a:gd name="adj" fmla="val 7491"/>
            </a:avLst>
          </a:prstGeom>
          <a:solidFill>
            <a:srgbClr val="AFCBF8"/>
          </a:solidFill>
          <a:ln/>
        </p:spPr>
      </p:sp>
      <p:sp>
        <p:nvSpPr>
          <p:cNvPr id="11" name="Shape 9"/>
          <p:cNvSpPr/>
          <p:nvPr/>
        </p:nvSpPr>
        <p:spPr>
          <a:xfrm>
            <a:off x="7423666" y="2980015"/>
            <a:ext cx="6447353" cy="121920"/>
          </a:xfrm>
          <a:prstGeom prst="roundRect">
            <a:avLst>
              <a:gd name="adj" fmla="val 74748"/>
            </a:avLst>
          </a:prstGeom>
          <a:solidFill>
            <a:srgbClr val="4950BC"/>
          </a:solidFill>
          <a:ln/>
        </p:spPr>
      </p:sp>
      <p:sp>
        <p:nvSpPr>
          <p:cNvPr id="12" name="Shape 10"/>
          <p:cNvSpPr/>
          <p:nvPr/>
        </p:nvSpPr>
        <p:spPr>
          <a:xfrm>
            <a:off x="10321826" y="2685098"/>
            <a:ext cx="650915" cy="650915"/>
          </a:xfrm>
          <a:prstGeom prst="roundRect">
            <a:avLst>
              <a:gd name="adj" fmla="val 140479"/>
            </a:avLst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10517088" y="2847856"/>
            <a:ext cx="26027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7671078" y="3552944"/>
            <a:ext cx="2712244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Duplicate Entries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671078" y="4022050"/>
            <a:ext cx="5952530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Identification and removal of duplicate transaction records to prevent bias and ensure data uniqueness.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59381" y="5505926"/>
            <a:ext cx="6447353" cy="1953101"/>
          </a:xfrm>
          <a:prstGeom prst="roundRect">
            <a:avLst>
              <a:gd name="adj" fmla="val 7491"/>
            </a:avLst>
          </a:prstGeom>
          <a:solidFill>
            <a:srgbClr val="AFCBF8"/>
          </a:solidFill>
          <a:ln/>
        </p:spPr>
      </p:sp>
      <p:sp>
        <p:nvSpPr>
          <p:cNvPr id="17" name="Shape 15"/>
          <p:cNvSpPr/>
          <p:nvPr/>
        </p:nvSpPr>
        <p:spPr>
          <a:xfrm>
            <a:off x="759381" y="5475446"/>
            <a:ext cx="6447353" cy="121920"/>
          </a:xfrm>
          <a:prstGeom prst="roundRect">
            <a:avLst>
              <a:gd name="adj" fmla="val 74748"/>
            </a:avLst>
          </a:prstGeom>
          <a:solidFill>
            <a:srgbClr val="4950BC"/>
          </a:solidFill>
          <a:ln/>
        </p:spPr>
      </p:sp>
      <p:sp>
        <p:nvSpPr>
          <p:cNvPr id="18" name="Shape 16"/>
          <p:cNvSpPr/>
          <p:nvPr/>
        </p:nvSpPr>
        <p:spPr>
          <a:xfrm>
            <a:off x="3657540" y="5180528"/>
            <a:ext cx="650915" cy="650915"/>
          </a:xfrm>
          <a:prstGeom prst="roundRect">
            <a:avLst>
              <a:gd name="adj" fmla="val 140479"/>
            </a:avLst>
          </a:prstGeom>
          <a:solidFill>
            <a:srgbClr val="4950BC"/>
          </a:solidFill>
          <a:ln/>
        </p:spPr>
      </p:sp>
      <p:sp>
        <p:nvSpPr>
          <p:cNvPr id="19" name="Text 17"/>
          <p:cNvSpPr/>
          <p:nvPr/>
        </p:nvSpPr>
        <p:spPr>
          <a:xfrm>
            <a:off x="3852803" y="5343287"/>
            <a:ext cx="26027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1006793" y="6048375"/>
            <a:ext cx="2712244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Outlier Detection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1006793" y="6517481"/>
            <a:ext cx="5952530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techniques were used to detect and handle outliers, crucial for preventing skewed analytical results.</a:t>
            </a:r>
            <a:endParaRPr lang="en-US" sz="1700" dirty="0"/>
          </a:p>
        </p:txBody>
      </p:sp>
      <p:sp>
        <p:nvSpPr>
          <p:cNvPr id="22" name="Shape 20"/>
          <p:cNvSpPr/>
          <p:nvPr/>
        </p:nvSpPr>
        <p:spPr>
          <a:xfrm>
            <a:off x="7423666" y="5505926"/>
            <a:ext cx="6447353" cy="1953101"/>
          </a:xfrm>
          <a:prstGeom prst="roundRect">
            <a:avLst>
              <a:gd name="adj" fmla="val 7491"/>
            </a:avLst>
          </a:prstGeom>
          <a:solidFill>
            <a:srgbClr val="AFCBF8"/>
          </a:solidFill>
          <a:ln/>
        </p:spPr>
      </p:sp>
      <p:sp>
        <p:nvSpPr>
          <p:cNvPr id="23" name="Shape 21"/>
          <p:cNvSpPr/>
          <p:nvPr/>
        </p:nvSpPr>
        <p:spPr>
          <a:xfrm>
            <a:off x="7423666" y="5475446"/>
            <a:ext cx="6447353" cy="121920"/>
          </a:xfrm>
          <a:prstGeom prst="roundRect">
            <a:avLst>
              <a:gd name="adj" fmla="val 74748"/>
            </a:avLst>
          </a:prstGeom>
          <a:solidFill>
            <a:srgbClr val="4950BC"/>
          </a:solidFill>
          <a:ln/>
        </p:spPr>
      </p:sp>
      <p:sp>
        <p:nvSpPr>
          <p:cNvPr id="24" name="Shape 22"/>
          <p:cNvSpPr/>
          <p:nvPr/>
        </p:nvSpPr>
        <p:spPr>
          <a:xfrm>
            <a:off x="10321826" y="5180528"/>
            <a:ext cx="650915" cy="650915"/>
          </a:xfrm>
          <a:prstGeom prst="roundRect">
            <a:avLst>
              <a:gd name="adj" fmla="val 140479"/>
            </a:avLst>
          </a:prstGeom>
          <a:solidFill>
            <a:srgbClr val="4950BC"/>
          </a:solidFill>
          <a:ln/>
        </p:spPr>
      </p:sp>
      <p:sp>
        <p:nvSpPr>
          <p:cNvPr id="25" name="Text 23"/>
          <p:cNvSpPr/>
          <p:nvPr/>
        </p:nvSpPr>
        <p:spPr>
          <a:xfrm>
            <a:off x="10517088" y="5343287"/>
            <a:ext cx="260271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7671078" y="6048375"/>
            <a:ext cx="3056692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Type Consistency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7671078" y="6517481"/>
            <a:ext cx="5952530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Ensuring all features adhered to their correct data types for accurate computations and visualisations.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40283" y="184904"/>
            <a:ext cx="8628459" cy="424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Univariate Analysis: Delving into Individual Features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017819" y="893398"/>
            <a:ext cx="13440966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initial exploration began with a univariate analysis, examining each feature </a:t>
            </a:r>
          </a:p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isolation to understand its unique distribution and characteristics.</a:t>
            </a:r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40283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30108" y="1864757"/>
            <a:ext cx="2124194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Numerical Features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7530108" y="2300168"/>
            <a:ext cx="6513195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Transaction Amount: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Histograms and density plots revealed the typical spending patterns, with a long tail indicating occasional high-value transactions.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7530108" y="3175040"/>
            <a:ext cx="6513195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Time: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Analysis of transaction timestamps showed peak activity hours, which could be indicative of normal usage patterns versus potential fraud.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7530108" y="4114800"/>
            <a:ext cx="2156579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Categorical Features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7530108" y="4510920"/>
            <a:ext cx="6513195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Fraud/Not Fraud: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 significant class imbalance was observed, with fraudulent transactions accounting for a very small percentage (0.17%) of the total dataset. This imbalance is critical for subsequent modelling phases.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717" y="467320"/>
            <a:ext cx="8765738" cy="424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Bivariate Analysis: Uncovering Feature Relationships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594717" y="1231940"/>
            <a:ext cx="13440966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Moving beyond individual features, bivariate analysis allowed us to investigate the interplay between different variables, especially their relationship with the fraud label.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594717" y="2136577"/>
            <a:ext cx="2269569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Correlation Heatmaps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94717" y="2571988"/>
            <a:ext cx="6513195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correlation heatmap prominently displayed strong positive correlations between </a:t>
            </a:r>
            <a:r>
              <a:rPr lang="en-US" dirty="0">
                <a:solidFill>
                  <a:srgbClr val="272525"/>
                </a:solidFill>
                <a:highlight>
                  <a:srgbClr val="A2B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V2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dirty="0">
                <a:solidFill>
                  <a:srgbClr val="272525"/>
                </a:solidFill>
                <a:highlight>
                  <a:srgbClr val="A2B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V5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negative correlations between </a:t>
            </a:r>
            <a:r>
              <a:rPr lang="en-US" dirty="0">
                <a:solidFill>
                  <a:srgbClr val="272525"/>
                </a:solidFill>
                <a:highlight>
                  <a:srgbClr val="A2B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V7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dirty="0">
                <a:solidFill>
                  <a:srgbClr val="272525"/>
                </a:solidFill>
                <a:highlight>
                  <a:srgbClr val="A2B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V20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These relationships offer initial clues into feature dependencies.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594717" y="3690103"/>
            <a:ext cx="2533293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Visualising </a:t>
            </a:r>
            <a:r>
              <a:rPr lang="en-US" sz="1650" b="1" dirty="0">
                <a:solidFill>
                  <a:srgbClr val="000000"/>
                </a:solidFill>
                <a:latin typeface="Inter"/>
                <a:ea typeface="Inter"/>
                <a:cs typeface="Inter Bold" pitchFamily="34" charset="-120"/>
              </a:rPr>
              <a:t>Distributions</a:t>
            </a:r>
            <a:endParaRPr lang="en-US" sz="1650" b="1" dirty="0">
              <a:latin typeface="Inter"/>
              <a:ea typeface="Inter"/>
            </a:endParaRPr>
          </a:p>
        </p:txBody>
      </p:sp>
      <p:sp>
        <p:nvSpPr>
          <p:cNvPr id="7" name="Text 5"/>
          <p:cNvSpPr/>
          <p:nvPr/>
        </p:nvSpPr>
        <p:spPr>
          <a:xfrm>
            <a:off x="594717" y="3992761"/>
            <a:ext cx="6513195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/>
                <a:ea typeface="Inter"/>
                <a:cs typeface="Inter" pitchFamily="34" charset="-120"/>
              </a:rPr>
              <a:t>Boxplots: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 pitchFamily="34" charset="-120"/>
              </a:rPr>
              <a:t> Demonstrated how </a:t>
            </a:r>
            <a:r>
              <a:rPr lang="en-US" dirty="0">
                <a:solidFill>
                  <a:srgbClr val="272525"/>
                </a:solidFill>
                <a:highlight>
                  <a:srgbClr val="A2BEEB"/>
                </a:highlight>
                <a:latin typeface="Inter"/>
                <a:ea typeface="Inter"/>
                <a:cs typeface="Consolas" pitchFamily="34" charset="-120"/>
              </a:rPr>
              <a:t>Transaction Amount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 pitchFamily="34" charset="-120"/>
              </a:rPr>
              <a:t> varied across different categories, highlighting distinct patterns for fraudulent vs. legitimate transactions.</a:t>
            </a:r>
            <a:endParaRPr lang="en-US" dirty="0">
              <a:latin typeface="Inter"/>
              <a:ea typeface="Inter"/>
            </a:endParaRPr>
          </a:p>
        </p:txBody>
      </p:sp>
      <p:sp>
        <p:nvSpPr>
          <p:cNvPr id="8" name="Text 6"/>
          <p:cNvSpPr/>
          <p:nvPr/>
        </p:nvSpPr>
        <p:spPr>
          <a:xfrm>
            <a:off x="594717" y="4867632"/>
            <a:ext cx="6513195" cy="815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Scatterplots: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Used to visualise the relationship between </a:t>
            </a:r>
            <a:r>
              <a:rPr lang="en-US" dirty="0">
                <a:solidFill>
                  <a:srgbClr val="272525"/>
                </a:solidFill>
                <a:highlight>
                  <a:srgbClr val="A2B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Transaction Amount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dirty="0">
                <a:solidFill>
                  <a:srgbClr val="272525"/>
                </a:solidFill>
                <a:highlight>
                  <a:srgbClr val="A2B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Time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revealing clusters or unusual patterns that might correlate with fraudulent activity.</a:t>
            </a:r>
            <a:endParaRPr lang="en-US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0636" y="1712461"/>
            <a:ext cx="6513195" cy="65131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1183</Words>
  <Application>Microsoft Office PowerPoint</Application>
  <PresentationFormat>Custom</PresentationFormat>
  <Paragraphs>123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Consolas</vt:lpstr>
      <vt:lpstr>Inter</vt:lpstr>
      <vt:lpstr>Inter Bold</vt:lpstr>
      <vt:lpstr>Inter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sakshi sahu</cp:lastModifiedBy>
  <cp:revision>2</cp:revision>
  <dcterms:created xsi:type="dcterms:W3CDTF">2025-08-28T16:30:59Z</dcterms:created>
  <dcterms:modified xsi:type="dcterms:W3CDTF">2025-08-28T19:55:36Z</dcterms:modified>
</cp:coreProperties>
</file>